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7" r:id="rId25"/>
    <p:sldId id="278" r:id="rId26"/>
    <p:sldId id="282" r:id="rId27"/>
    <p:sldId id="279" r:id="rId28"/>
    <p:sldId id="280" r:id="rId29"/>
    <p:sldId id="283" r:id="rId30"/>
    <p:sldId id="284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CCFFFF"/>
    <a:srgbClr val="FFFFCC"/>
    <a:srgbClr val="FFCCFF"/>
    <a:srgbClr val="FF99FF"/>
    <a:srgbClr val="020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DCD6-A064-4B95-A3DF-396460ED131F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6BA7B-FC7E-431E-A1B7-8B62C0CCF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174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29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17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05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00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3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64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19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87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9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19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62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8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3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225C-5EEA-4495-B7EC-50D6C13BF80C}" type="datetimeFigureOut">
              <a:rPr lang="hu-HU" smtClean="0"/>
              <a:t>2020. 05. 26.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3AFE05-F5BB-403C-A235-CD8B2079AA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91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0552" y="1369662"/>
            <a:ext cx="9144000" cy="2387600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8034" y="0"/>
            <a:ext cx="1135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Broadway" panose="04040905080B02020502" pitchFamily="82" charset="0"/>
              </a:rPr>
              <a:t>„Sok van mi csodálatos, de az embernél nincs semmi csodálatosabb.”(Szophoklész)</a:t>
            </a:r>
            <a:endParaRPr lang="hu-HU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14"/>
            <a:ext cx="11886561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189249" y="981307"/>
            <a:ext cx="4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Veresi Ifjúsági  Színház</a:t>
            </a:r>
            <a:endParaRPr lang="hu-HU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400" dirty="0" smtClean="0"/>
              <a:t>„Jól </a:t>
            </a:r>
            <a:r>
              <a:rPr lang="hu-HU" sz="2400" dirty="0"/>
              <a:t>van Kay, ha megfejted az élet titkát, és kitalálod a legfontosabb szót a világon, elmehetsz, akkor újra a magad ura leszel,én pedig neked ajándékozom az egész világot</a:t>
            </a:r>
            <a:r>
              <a:rPr lang="hu-HU" sz="2400" dirty="0" smtClean="0"/>
              <a:t>.”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2590325"/>
            <a:ext cx="4381954" cy="326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23" y="2564046"/>
            <a:ext cx="4418919" cy="328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8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Moliere: A szerelem, mint orvos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5176" y="1930400"/>
            <a:ext cx="9048826" cy="812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 smtClean="0"/>
              <a:t>	„Nélkülünk a lélek veszélyben forog.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	Móka, Tánc meg Ének: 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	Csodadoktorok.”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5" y="2931153"/>
            <a:ext cx="4394510" cy="292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96204"/>
            <a:ext cx="4296780" cy="286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8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Karinthy Frigyes: A gyermek mostanában nyugtalan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745" y="2691525"/>
            <a:ext cx="4185623" cy="656982"/>
          </a:xfrm>
        </p:spPr>
        <p:txBody>
          <a:bodyPr/>
          <a:lstStyle/>
          <a:p>
            <a:r>
              <a:rPr lang="hu-HU" sz="1600" dirty="0" smtClean="0"/>
              <a:t> „Tehát </a:t>
            </a:r>
            <a:r>
              <a:rPr lang="hu-HU" sz="1600" dirty="0"/>
              <a:t>csak rögeszme, hogy őrült vagyok, tehát rögeszmém van, tehát őrült vagyok, tehát igazam van, tehát nem vagyok őrült. Mégiscsak gyönyörű dolog a tudomány</a:t>
            </a:r>
            <a:r>
              <a:rPr lang="hu-HU" sz="1600" dirty="0" smtClean="0"/>
              <a:t>!”</a:t>
            </a:r>
            <a:endParaRPr lang="hu-HU" sz="1600" dirty="0"/>
          </a:p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2" y="2954645"/>
            <a:ext cx="4184650" cy="317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8383" y="2588653"/>
            <a:ext cx="4185618" cy="759854"/>
          </a:xfrm>
        </p:spPr>
        <p:txBody>
          <a:bodyPr/>
          <a:lstStyle/>
          <a:p>
            <a:r>
              <a:rPr lang="hu-HU" sz="1600" dirty="0" smtClean="0"/>
              <a:t>„Megállapítom</a:t>
            </a:r>
            <a:r>
              <a:rPr lang="hu-HU" sz="1600" dirty="0"/>
              <a:t>, hogy őnagysága halálosan tudna szeretni egy olyan gyönyörű szép, zseniális, gazdag és tökéletes férfit, aki reménytelenül szereti őt</a:t>
            </a:r>
            <a:r>
              <a:rPr lang="hu-HU" sz="1600" dirty="0" smtClean="0"/>
              <a:t>."</a:t>
            </a:r>
            <a:endParaRPr lang="hu-HU" sz="1600" dirty="0"/>
          </a:p>
          <a:p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5" y="2958302"/>
            <a:ext cx="4186237" cy="317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5745" y="348343"/>
            <a:ext cx="8596668" cy="1320800"/>
          </a:xfrm>
        </p:spPr>
        <p:txBody>
          <a:bodyPr/>
          <a:lstStyle/>
          <a:p>
            <a:r>
              <a:rPr lang="hu-HU" dirty="0" smtClean="0"/>
              <a:t>Karinthy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745" y="2691525"/>
            <a:ext cx="4185623" cy="553951"/>
          </a:xfrm>
        </p:spPr>
        <p:txBody>
          <a:bodyPr/>
          <a:lstStyle/>
          <a:p>
            <a:r>
              <a:rPr lang="hu-HU" sz="1800" dirty="0" smtClean="0"/>
              <a:t>„De </a:t>
            </a:r>
            <a:r>
              <a:rPr lang="hu-HU" sz="1800" dirty="0"/>
              <a:t>ki kérdezte az embert? Ki kérdezett, Homérosz? Ki kérdezett, Szókratész? Ki kérdezett, Buddha? Ki kérdezett, Názáreti</a:t>
            </a:r>
            <a:r>
              <a:rPr lang="hu-HU" sz="1800" dirty="0" smtClean="0"/>
              <a:t>?”</a:t>
            </a:r>
            <a:endParaRPr lang="hu-HU" sz="1800" dirty="0"/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93435"/>
            <a:ext cx="4184650" cy="319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8383" y="2562895"/>
            <a:ext cx="4185618" cy="174349"/>
          </a:xfrm>
        </p:spPr>
        <p:txBody>
          <a:bodyPr/>
          <a:lstStyle/>
          <a:p>
            <a:r>
              <a:rPr lang="hu-HU" sz="2000" dirty="0" smtClean="0"/>
              <a:t>„Tessék</a:t>
            </a:r>
            <a:r>
              <a:rPr lang="hu-HU" sz="2000" dirty="0"/>
              <a:t>, kérem, nézni, hogy néz ez a gyerek. Ránéz az emberre</a:t>
            </a:r>
            <a:r>
              <a:rPr lang="hu-HU" sz="2000" dirty="0" smtClean="0"/>
              <a:t>.”</a:t>
            </a:r>
            <a:endParaRPr lang="hu-HU" sz="2000" dirty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93435"/>
            <a:ext cx="4186237" cy="319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5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Örkény István: A magunk megvalósításának néhány változata 2020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" y="2085277"/>
            <a:ext cx="4736325" cy="307580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0" y="3021980"/>
            <a:ext cx="6527360" cy="35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Szabó Magda: Tündér Lala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/>
              <a:t>„Minden tündér irtózik attól, hogy egyedül legyen!”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" y="2703714"/>
            <a:ext cx="4352925" cy="290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315570" y="2415583"/>
            <a:ext cx="4185618" cy="576262"/>
          </a:xfrm>
        </p:spPr>
        <p:txBody>
          <a:bodyPr/>
          <a:lstStyle/>
          <a:p>
            <a:pPr algn="just"/>
            <a:r>
              <a:rPr lang="hu-HU" sz="1800" dirty="0" smtClean="0"/>
              <a:t>„Tündérországnak </a:t>
            </a:r>
            <a:r>
              <a:rPr lang="hu-HU" sz="1800" dirty="0"/>
              <a:t>is szüksége van </a:t>
            </a:r>
            <a:r>
              <a:rPr lang="hu-HU" sz="1800" dirty="0" smtClean="0"/>
              <a:t>a nyugalomra</a:t>
            </a:r>
            <a:r>
              <a:rPr lang="hu-HU" sz="1800" dirty="0"/>
              <a:t>. De ahhoz, hogy újra béke legyen, változtatni, változni kell</a:t>
            </a:r>
            <a:r>
              <a:rPr lang="hu-HU" sz="1800" dirty="0" smtClean="0"/>
              <a:t>.”</a:t>
            </a:r>
            <a:endParaRPr lang="hu-HU" sz="1800" dirty="0"/>
          </a:p>
          <a:p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70" y="2663435"/>
            <a:ext cx="4413250" cy="294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11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6718" y="1872852"/>
            <a:ext cx="4185623" cy="576262"/>
          </a:xfrm>
        </p:spPr>
        <p:txBody>
          <a:bodyPr/>
          <a:lstStyle/>
          <a:p>
            <a:pPr algn="just"/>
            <a:r>
              <a:rPr lang="hu-HU" sz="2000" dirty="0" smtClean="0"/>
              <a:t>„És </a:t>
            </a:r>
            <a:r>
              <a:rPr lang="hu-HU" sz="2000" dirty="0"/>
              <a:t>tudjátok az a legszebb dolog, amikor az igazság boldogságot hoz. Mert végül mindig azt hoz. A hazug sose lehet boldog</a:t>
            </a:r>
            <a:r>
              <a:rPr lang="hu-HU" sz="2000" dirty="0" smtClean="0"/>
              <a:t>…”</a:t>
            </a:r>
            <a:endParaRPr lang="hu-HU" sz="2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" y="2629088"/>
            <a:ext cx="4184650" cy="279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62555" y="1872852"/>
            <a:ext cx="4185618" cy="576262"/>
          </a:xfrm>
        </p:spPr>
        <p:txBody>
          <a:bodyPr/>
          <a:lstStyle/>
          <a:p>
            <a:r>
              <a:rPr lang="hu-HU" sz="2000" dirty="0" smtClean="0"/>
              <a:t>„Írisz </a:t>
            </a:r>
            <a:r>
              <a:rPr lang="hu-HU" sz="2000" dirty="0"/>
              <a:t>lemond, és ezentúl örökké egy király fog uralkodni, és az én leszek</a:t>
            </a:r>
            <a:r>
              <a:rPr lang="hu-HU" sz="2000" dirty="0" smtClean="0"/>
              <a:t>!”</a:t>
            </a:r>
            <a:endParaRPr lang="hu-HU" sz="2000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55" y="2449114"/>
            <a:ext cx="4186237" cy="279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86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Weöres Sándor Országos Színjátszó Találkozó</a:t>
            </a:r>
            <a:br>
              <a:rPr lang="hu-HU" dirty="0" smtClean="0"/>
            </a:br>
            <a:r>
              <a:rPr lang="hu-HU" dirty="0" smtClean="0">
                <a:solidFill>
                  <a:srgbClr val="FFC000"/>
                </a:solidFill>
              </a:rPr>
              <a:t>9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C000"/>
                </a:solidFill>
              </a:rPr>
              <a:t>arany minősítés-4 arany diploma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Lázár Ervin: A Furulyafa (Fantázia)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4" y="2932573"/>
            <a:ext cx="4418191" cy="307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94783" y="2143355"/>
            <a:ext cx="4185618" cy="576262"/>
          </a:xfrm>
        </p:spPr>
        <p:txBody>
          <a:bodyPr/>
          <a:lstStyle/>
          <a:p>
            <a:r>
              <a:rPr lang="hu-HU" dirty="0" smtClean="0"/>
              <a:t>VÁL-SÁG-OK (Válás)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97" y="2932572"/>
            <a:ext cx="4331833" cy="300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WSO</a:t>
            </a:r>
            <a:br>
              <a:rPr lang="hu-HU" dirty="0" smtClean="0"/>
            </a:br>
            <a:r>
              <a:rPr lang="hu-HU" dirty="0" smtClean="0">
                <a:solidFill>
                  <a:srgbClr val="FFC000"/>
                </a:solidFill>
              </a:rPr>
              <a:t>arany diploma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páfrány virága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923123"/>
            <a:ext cx="4338411" cy="304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„Aki </a:t>
            </a:r>
            <a:r>
              <a:rPr lang="hu-HU" dirty="0"/>
              <a:t>megtalálja, letépi és a szívébe rejti virágát, annak nagy boldogságban lesz része</a:t>
            </a:r>
            <a:r>
              <a:rPr lang="hu-HU" dirty="0" smtClean="0"/>
              <a:t>.”</a:t>
            </a:r>
            <a:endParaRPr lang="hu-HU" dirty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2410808"/>
            <a:ext cx="2723413" cy="363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100" dirty="0" smtClean="0"/>
              <a:t>WSO</a:t>
            </a:r>
            <a:br>
              <a:rPr lang="hu-HU" sz="3100" dirty="0" smtClean="0"/>
            </a:br>
            <a:r>
              <a:rPr lang="hu-HU" sz="3100" dirty="0" smtClean="0">
                <a:solidFill>
                  <a:srgbClr val="FFC000"/>
                </a:solidFill>
              </a:rPr>
              <a:t>arany diploma</a:t>
            </a:r>
            <a:endParaRPr lang="hu-HU" sz="3100" dirty="0">
              <a:solidFill>
                <a:srgbClr val="FFC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Miről álmodik a lány?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737245"/>
            <a:ext cx="4381954" cy="272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sz="1800" dirty="0" smtClean="0"/>
              <a:t>„Álmodban </a:t>
            </a:r>
            <a:r>
              <a:rPr lang="hu-HU" sz="1800" dirty="0"/>
              <a:t>végre teljesül              </a:t>
            </a:r>
          </a:p>
          <a:p>
            <a:r>
              <a:rPr lang="hu-HU" sz="1800" dirty="0"/>
              <a:t>Az óhajod, az óhajod-</a:t>
            </a:r>
          </a:p>
          <a:p>
            <a:r>
              <a:rPr lang="hu-HU" sz="1800" dirty="0"/>
              <a:t>Lassan lehulló lepke lesz</a:t>
            </a:r>
          </a:p>
          <a:p>
            <a:r>
              <a:rPr lang="hu-HU" sz="1800" dirty="0"/>
              <a:t>A sóhajod, a sóhajod</a:t>
            </a:r>
            <a:r>
              <a:rPr lang="hu-HU" sz="1800" dirty="0" smtClean="0"/>
              <a:t>.”</a:t>
            </a:r>
            <a:endParaRPr lang="hu-HU" sz="1800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67828"/>
            <a:ext cx="4389422" cy="271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0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079" y="1461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Bernard MT Condensed" panose="02050806060905020404" pitchFamily="18" charset="0"/>
              </a:rPr>
              <a:t>Ismerd meg önmagad!←</a:t>
            </a:r>
            <a:r>
              <a:rPr lang="hu-HU" u="sng" dirty="0" smtClean="0">
                <a:latin typeface="Bernard MT Condensed" panose="02050806060905020404" pitchFamily="18" charset="0"/>
              </a:rPr>
              <a:t>Játékok</a:t>
            </a:r>
            <a:r>
              <a:rPr lang="hu-HU" dirty="0" smtClean="0">
                <a:latin typeface="Bernard MT Condensed" panose="02050806060905020404" pitchFamily="18" charset="0"/>
              </a:rPr>
              <a:t/>
            </a:r>
            <a:br>
              <a:rPr lang="hu-HU" dirty="0" smtClean="0">
                <a:latin typeface="Bernard MT Condensed" panose="02050806060905020404" pitchFamily="18" charset="0"/>
              </a:rPr>
            </a:br>
            <a:r>
              <a:rPr lang="hu-HU" dirty="0">
                <a:latin typeface="Bernard MT Condensed" panose="02050806060905020404" pitchFamily="18" charset="0"/>
              </a:rPr>
              <a:t>	</a:t>
            </a:r>
            <a:r>
              <a:rPr lang="hu-HU" dirty="0" smtClean="0">
                <a:latin typeface="Bernard MT Condensed" panose="02050806060905020404" pitchFamily="18" charset="0"/>
              </a:rPr>
              <a:t>			</a:t>
            </a:r>
            <a:r>
              <a:rPr lang="hu-HU" dirty="0">
                <a:latin typeface="Bernard MT Condensed" panose="02050806060905020404" pitchFamily="18" charset="0"/>
              </a:rPr>
              <a:t>	</a:t>
            </a:r>
            <a:r>
              <a:rPr lang="hu-HU" dirty="0" smtClean="0">
                <a:latin typeface="Bernard MT Condensed" panose="02050806060905020404" pitchFamily="18" charset="0"/>
              </a:rPr>
              <a:t>						←Színjátszás</a:t>
            </a:r>
            <a:br>
              <a:rPr lang="hu-HU" dirty="0" smtClean="0">
                <a:latin typeface="Bernard MT Condensed" panose="02050806060905020404" pitchFamily="18" charset="0"/>
              </a:rPr>
            </a:br>
            <a:r>
              <a:rPr lang="hu-HU" dirty="0">
                <a:latin typeface="Bernard MT Condensed" panose="02050806060905020404" pitchFamily="18" charset="0"/>
              </a:rPr>
              <a:t>	</a:t>
            </a:r>
            <a:r>
              <a:rPr lang="hu-HU" dirty="0" smtClean="0">
                <a:latin typeface="Bernard MT Condensed" panose="02050806060905020404" pitchFamily="18" charset="0"/>
              </a:rPr>
              <a:t>										←Táborok</a:t>
            </a:r>
            <a:endParaRPr lang="hu-HU" dirty="0">
              <a:latin typeface="Bernard MT Condensed" panose="020508060609050204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12586"/>
            <a:ext cx="4976301" cy="4677424"/>
          </a:xfrm>
        </p:spPr>
      </p:pic>
    </p:spTree>
    <p:extLst>
      <p:ext uri="{BB962C8B-B14F-4D97-AF65-F5344CB8AC3E}">
        <p14:creationId xmlns:p14="http://schemas.microsoft.com/office/powerpoint/2010/main" val="1637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  <a:alpha val="87000"/>
              </a:schemeClr>
            </a:gs>
            <a:gs pos="5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049" y="2647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TÁBOR	-</a:t>
            </a:r>
            <a:r>
              <a:rPr lang="hu-HU" sz="2700" dirty="0" smtClean="0"/>
              <a:t>	</a:t>
            </a:r>
            <a:r>
              <a:rPr lang="hu-HU" sz="2700" dirty="0"/>
              <a:t> komplex művészeti </a:t>
            </a:r>
            <a:r>
              <a:rPr lang="hu-HU" sz="2700" dirty="0" smtClean="0"/>
              <a:t>táborok</a:t>
            </a:r>
            <a:br>
              <a:rPr lang="hu-HU" sz="27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>	</a:t>
            </a:r>
            <a:r>
              <a:rPr lang="hu-HU" sz="2700" dirty="0" smtClean="0"/>
              <a:t>			</a:t>
            </a:r>
            <a:r>
              <a:rPr lang="hu-HU" sz="4000" dirty="0" smtClean="0">
                <a:solidFill>
                  <a:schemeClr val="accent5"/>
                </a:solidFill>
              </a:rPr>
              <a:t>MÓKA </a:t>
            </a:r>
            <a:r>
              <a:rPr lang="hu-HU" sz="4000" dirty="0"/>
              <a:t>	</a:t>
            </a:r>
            <a:r>
              <a:rPr lang="hu-HU" sz="4000" dirty="0" smtClean="0">
                <a:solidFill>
                  <a:schemeClr val="accent5"/>
                </a:solidFill>
              </a:rPr>
              <a:t>dráma- és sporttábor</a:t>
            </a:r>
            <a:r>
              <a:rPr lang="hu-HU" sz="4000" dirty="0" smtClean="0"/>
              <a:t>	</a:t>
            </a:r>
            <a:r>
              <a:rPr lang="hu-HU" sz="2700" dirty="0" smtClean="0"/>
              <a:t>	</a:t>
            </a:r>
            <a:br>
              <a:rPr lang="hu-HU" sz="2700" dirty="0" smtClean="0"/>
            </a:br>
            <a:r>
              <a:rPr lang="hu-HU" sz="2700" dirty="0" smtClean="0"/>
              <a:t>								</a:t>
            </a:r>
            <a:endParaRPr lang="hu-HU" sz="27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6275" y="1987519"/>
            <a:ext cx="4185623" cy="576262"/>
          </a:xfrm>
        </p:spPr>
        <p:txBody>
          <a:bodyPr/>
          <a:lstStyle/>
          <a:p>
            <a:pPr algn="ctr"/>
            <a:r>
              <a:rPr lang="hu-HU" dirty="0" smtClean="0"/>
              <a:t>Képzőművészet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8383" y="1987519"/>
            <a:ext cx="4185618" cy="576262"/>
          </a:xfrm>
        </p:spPr>
        <p:txBody>
          <a:bodyPr/>
          <a:lstStyle/>
          <a:p>
            <a:pPr algn="ctr"/>
            <a:r>
              <a:rPr lang="hu-HU" dirty="0" smtClean="0"/>
              <a:t>Színjátszás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51" y="2736850"/>
            <a:ext cx="4098186" cy="341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2736849"/>
            <a:ext cx="4323896" cy="341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121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  <a:alpha val="87000"/>
              </a:schemeClr>
            </a:gs>
            <a:gs pos="5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275" y="759398"/>
            <a:ext cx="8265944" cy="7683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2006-2020       15 </a:t>
            </a:r>
            <a:r>
              <a:rPr lang="hu-HU" dirty="0" smtClean="0"/>
              <a:t>év- </a:t>
            </a:r>
            <a:r>
              <a:rPr lang="hu-HU" dirty="0" smtClean="0"/>
              <a:t>918</a:t>
            </a:r>
            <a:r>
              <a:rPr lang="hu-HU" dirty="0" smtClean="0"/>
              <a:t> </a:t>
            </a:r>
            <a:r>
              <a:rPr lang="hu-HU" dirty="0" smtClean="0"/>
              <a:t>résztvevő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6275" y="2159000"/>
            <a:ext cx="4184650" cy="521745"/>
          </a:xfrm>
        </p:spPr>
        <p:txBody>
          <a:bodyPr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37245"/>
            <a:ext cx="4184650" cy="330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8384" y="2100456"/>
            <a:ext cx="4185618" cy="576262"/>
          </a:xfrm>
        </p:spPr>
        <p:txBody>
          <a:bodyPr/>
          <a:lstStyle/>
          <a:p>
            <a:pPr algn="ctr"/>
            <a:r>
              <a:rPr lang="hu-HU" dirty="0" smtClean="0"/>
              <a:t>Játékok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9" y="2737381"/>
            <a:ext cx="4186064" cy="330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  <a:alpha val="87000"/>
              </a:schemeClr>
            </a:gs>
            <a:gs pos="5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Egyházaskozár-Szuppi</a:t>
            </a:r>
            <a:r>
              <a:rPr lang="hu-HU" dirty="0" smtClean="0"/>
              <a:t> Ifjúsági Szálló</a:t>
            </a:r>
            <a:br>
              <a:rPr lang="hu-HU" dirty="0" smtClean="0"/>
            </a:br>
            <a:r>
              <a:rPr lang="hu-HU" sz="2800" dirty="0" smtClean="0"/>
              <a:t>családias hangulat, isteni étkek</a:t>
            </a:r>
            <a:endParaRPr lang="hu-HU" sz="2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39" y="1429657"/>
            <a:ext cx="4458169" cy="264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2590732"/>
            <a:ext cx="4607160" cy="272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/>
          <a:stretch/>
        </p:blipFill>
        <p:spPr>
          <a:xfrm>
            <a:off x="5378448" y="4194629"/>
            <a:ext cx="3071587" cy="266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4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Móka tábortémák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5429" y="1407886"/>
            <a:ext cx="4325257" cy="45544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sz="9600" dirty="0" smtClean="0">
                <a:latin typeface="Berlin Sans FB" panose="020E0602020502020306" pitchFamily="34" charset="0"/>
              </a:rPr>
              <a:t>1. 2006 	„Földönkívüliek</a:t>
            </a:r>
            <a:r>
              <a:rPr lang="hu-HU" sz="9600" dirty="0">
                <a:latin typeface="Berlin Sans FB" panose="020E0602020502020306" pitchFamily="34" charset="0"/>
              </a:rPr>
              <a:t>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 smtClean="0">
                <a:latin typeface="Berlin Sans FB" panose="020E0602020502020306" pitchFamily="34" charset="0"/>
              </a:rPr>
              <a:t>2. 2007 	„</a:t>
            </a:r>
            <a:r>
              <a:rPr lang="hu-HU" sz="9600" dirty="0">
                <a:latin typeface="Berlin Sans FB" panose="020E0602020502020306" pitchFamily="34" charset="0"/>
              </a:rPr>
              <a:t>Az észak-amerikai </a:t>
            </a:r>
            <a:r>
              <a:rPr lang="hu-HU" sz="9600" dirty="0" smtClean="0">
                <a:latin typeface="Berlin Sans FB" panose="020E0602020502020306" pitchFamily="34" charset="0"/>
              </a:rPr>
              <a:t>				indiánok bőrében”</a:t>
            </a:r>
            <a:br>
              <a:rPr lang="hu-HU" sz="9600" dirty="0" smtClean="0">
                <a:latin typeface="Berlin Sans FB" panose="020E0602020502020306" pitchFamily="34" charset="0"/>
              </a:rPr>
            </a:br>
            <a:r>
              <a:rPr lang="hu-HU" sz="9600" dirty="0" smtClean="0">
                <a:latin typeface="Berlin Sans FB" panose="020E0602020502020306" pitchFamily="34" charset="0"/>
              </a:rPr>
              <a:t>3. </a:t>
            </a:r>
            <a:r>
              <a:rPr lang="hu-HU" sz="9600" dirty="0">
                <a:latin typeface="Berlin Sans FB" panose="020E0602020502020306" pitchFamily="34" charset="0"/>
              </a:rPr>
              <a:t>2008 </a:t>
            </a:r>
            <a:r>
              <a:rPr lang="hu-HU" sz="9600" dirty="0" smtClean="0">
                <a:latin typeface="Berlin Sans FB" panose="020E0602020502020306" pitchFamily="34" charset="0"/>
              </a:rPr>
              <a:t>	„</a:t>
            </a:r>
            <a:r>
              <a:rPr lang="hu-HU" sz="9600" dirty="0">
                <a:latin typeface="Berlin Sans FB" panose="020E0602020502020306" pitchFamily="34" charset="0"/>
              </a:rPr>
              <a:t>Őseink útján”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4. 2009 </a:t>
            </a:r>
            <a:r>
              <a:rPr lang="hu-HU" sz="9600" dirty="0" smtClean="0">
                <a:latin typeface="Berlin Sans FB" panose="020E0602020502020306" pitchFamily="34" charset="0"/>
              </a:rPr>
              <a:t>	„</a:t>
            </a:r>
            <a:r>
              <a:rPr lang="hu-HU" sz="9600" dirty="0">
                <a:latin typeface="Berlin Sans FB" panose="020E0602020502020306" pitchFamily="34" charset="0"/>
              </a:rPr>
              <a:t>A mesés kelet”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5. 2010 </a:t>
            </a:r>
            <a:r>
              <a:rPr lang="hu-HU" sz="9600" dirty="0" smtClean="0">
                <a:latin typeface="Berlin Sans FB" panose="020E0602020502020306" pitchFamily="34" charset="0"/>
              </a:rPr>
              <a:t>	„</a:t>
            </a:r>
            <a:r>
              <a:rPr lang="hu-HU" sz="9600" dirty="0">
                <a:latin typeface="Berlin Sans FB" panose="020E0602020502020306" pitchFamily="34" charset="0"/>
              </a:rPr>
              <a:t>Shakespeare világa”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6. 2011 </a:t>
            </a:r>
            <a:r>
              <a:rPr lang="hu-HU" sz="9600" dirty="0" smtClean="0">
                <a:latin typeface="Berlin Sans FB" panose="020E0602020502020306" pitchFamily="34" charset="0"/>
              </a:rPr>
              <a:t> 	„</a:t>
            </a:r>
            <a:r>
              <a:rPr lang="hu-HU" sz="9600" dirty="0">
                <a:latin typeface="Berlin Sans FB" panose="020E0602020502020306" pitchFamily="34" charset="0"/>
              </a:rPr>
              <a:t>A csodálatos Erdély”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7. </a:t>
            </a:r>
            <a:r>
              <a:rPr lang="hu-HU" sz="9600" dirty="0" smtClean="0">
                <a:latin typeface="Berlin Sans FB" panose="020E0602020502020306" pitchFamily="34" charset="0"/>
              </a:rPr>
              <a:t>2012	     „Életünk </a:t>
            </a:r>
            <a:r>
              <a:rPr lang="hu-HU" sz="9600" dirty="0">
                <a:latin typeface="Berlin Sans FB" panose="020E0602020502020306" pitchFamily="34" charset="0"/>
              </a:rPr>
              <a:t>és az ősi </a:t>
            </a:r>
            <a:r>
              <a:rPr lang="hu-HU" sz="9600" dirty="0" smtClean="0">
                <a:latin typeface="Berlin Sans FB" panose="020E0602020502020306" pitchFamily="34" charset="0"/>
              </a:rPr>
              <a:t>					elemek-avagy ki 					vagy</a:t>
            </a:r>
            <a:r>
              <a:rPr lang="hu-HU" sz="9600" dirty="0">
                <a:latin typeface="Berlin Sans FB" panose="020E0602020502020306" pitchFamily="34" charset="0"/>
              </a:rPr>
              <a:t>?”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8. 2013 </a:t>
            </a:r>
            <a:r>
              <a:rPr lang="hu-HU" sz="9600" dirty="0" smtClean="0">
                <a:latin typeface="Berlin Sans FB" panose="020E0602020502020306" pitchFamily="34" charset="0"/>
              </a:rPr>
              <a:t>	„</a:t>
            </a:r>
            <a:r>
              <a:rPr lang="hu-HU" sz="9600" dirty="0">
                <a:latin typeface="Berlin Sans FB" panose="020E0602020502020306" pitchFamily="34" charset="0"/>
              </a:rPr>
              <a:t>Az ókori1 görögök </a:t>
            </a:r>
            <a:r>
              <a:rPr lang="hu-HU" sz="9600" dirty="0" smtClean="0">
                <a:latin typeface="Berlin Sans FB" panose="020E0602020502020306" pitchFamily="34" charset="0"/>
              </a:rPr>
              <a:t>				varázslatos világa</a:t>
            </a:r>
            <a:r>
              <a:rPr lang="hu-HU" sz="9600" dirty="0">
                <a:latin typeface="Berlin Sans FB" panose="020E0602020502020306" pitchFamily="34" charset="0"/>
              </a:rPr>
              <a:t>”</a:t>
            </a:r>
            <a:br>
              <a:rPr lang="hu-HU" sz="9600" dirty="0">
                <a:latin typeface="Berlin Sans FB" panose="020E0602020502020306" pitchFamily="34" charset="0"/>
              </a:rPr>
            </a:br>
            <a:r>
              <a:rPr lang="hu-HU" sz="9600" dirty="0">
                <a:latin typeface="Berlin Sans FB" panose="020E0602020502020306" pitchFamily="34" charset="0"/>
              </a:rPr>
              <a:t>9. 2014 </a:t>
            </a:r>
            <a:r>
              <a:rPr lang="hu-HU" sz="9600" dirty="0" smtClean="0">
                <a:latin typeface="Berlin Sans FB" panose="020E0602020502020306" pitchFamily="34" charset="0"/>
              </a:rPr>
              <a:t>	„A </a:t>
            </a:r>
            <a:r>
              <a:rPr lang="hu-HU" sz="9600" dirty="0">
                <a:latin typeface="Berlin Sans FB" panose="020E0602020502020306" pitchFamily="34" charset="0"/>
              </a:rPr>
              <a:t>Jó, a Rossz és az </a:t>
            </a:r>
            <a:r>
              <a:rPr lang="hu-HU" sz="9600" dirty="0" smtClean="0">
                <a:latin typeface="Berlin Sans FB" panose="020E0602020502020306" pitchFamily="34" charset="0"/>
              </a:rPr>
              <a:t>				Ember” </a:t>
            </a:r>
            <a:endParaRPr lang="hu-HU" sz="9600" dirty="0">
              <a:latin typeface="Berlin Sans FB" panose="020E0602020502020306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02591" y="1270000"/>
            <a:ext cx="4331387" cy="3341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latin typeface="Berlin Sans FB" panose="020E0602020502020306" pitchFamily="34" charset="0"/>
              </a:rPr>
              <a:t>10. 2015 	„Derült égből </a:t>
            </a:r>
            <a:r>
              <a:rPr lang="hu-HU" sz="2400" dirty="0" smtClean="0">
                <a:latin typeface="Berlin Sans FB" panose="020E0602020502020306" pitchFamily="34" charset="0"/>
              </a:rPr>
              <a:t>						nevetés</a:t>
            </a:r>
            <a:r>
              <a:rPr lang="hu-HU" sz="2400" dirty="0">
                <a:latin typeface="Berlin Sans FB" panose="020E0602020502020306" pitchFamily="34" charset="0"/>
              </a:rPr>
              <a:t>”</a:t>
            </a:r>
            <a:br>
              <a:rPr lang="hu-HU" sz="2400" dirty="0">
                <a:latin typeface="Berlin Sans FB" panose="020E0602020502020306" pitchFamily="34" charset="0"/>
              </a:rPr>
            </a:br>
            <a:r>
              <a:rPr lang="hu-HU" sz="2400" dirty="0">
                <a:latin typeface="Berlin Sans FB" panose="020E0602020502020306" pitchFamily="34" charset="0"/>
              </a:rPr>
              <a:t>11. 2016 	„Kilépés a fénybe - Az </a:t>
            </a:r>
            <a:r>
              <a:rPr lang="hu-HU" sz="2400" dirty="0" smtClean="0">
                <a:latin typeface="Berlin Sans FB" panose="020E0602020502020306" pitchFamily="34" charset="0"/>
              </a:rPr>
              <a:t>			ókori Egyiptom </a:t>
            </a:r>
            <a:r>
              <a:rPr lang="hu-HU" sz="2400" dirty="0">
                <a:latin typeface="Berlin Sans FB" panose="020E0602020502020306" pitchFamily="34" charset="0"/>
              </a:rPr>
              <a:t>	</a:t>
            </a:r>
            <a:r>
              <a:rPr lang="hu-HU" sz="2400" dirty="0" smtClean="0">
                <a:latin typeface="Berlin Sans FB" panose="020E0602020502020306" pitchFamily="34" charset="0"/>
              </a:rPr>
              <a:t>				üzenete</a:t>
            </a:r>
            <a:r>
              <a:rPr lang="hu-HU" sz="2400" dirty="0">
                <a:latin typeface="Berlin Sans FB" panose="020E0602020502020306" pitchFamily="34" charset="0"/>
              </a:rPr>
              <a:t>”</a:t>
            </a:r>
            <a:br>
              <a:rPr lang="hu-HU" sz="2400" dirty="0">
                <a:latin typeface="Berlin Sans FB" panose="020E0602020502020306" pitchFamily="34" charset="0"/>
              </a:rPr>
            </a:br>
            <a:r>
              <a:rPr lang="hu-HU" sz="2400" dirty="0">
                <a:latin typeface="Berlin Sans FB" panose="020E0602020502020306" pitchFamily="34" charset="0"/>
              </a:rPr>
              <a:t>12. 2017 	„Az élet titka – Lázár </a:t>
            </a:r>
            <a:r>
              <a:rPr lang="hu-HU" sz="2400" dirty="0" smtClean="0">
                <a:latin typeface="Berlin Sans FB" panose="020E0602020502020306" pitchFamily="34" charset="0"/>
              </a:rPr>
              <a:t>			Ervin”</a:t>
            </a:r>
          </a:p>
          <a:p>
            <a:pPr marL="0" indent="0">
              <a:buNone/>
            </a:pPr>
            <a:r>
              <a:rPr lang="hu-HU" sz="2400" dirty="0" smtClean="0">
                <a:latin typeface="Berlin Sans FB" panose="020E0602020502020306" pitchFamily="34" charset="0"/>
              </a:rPr>
              <a:t> 13</a:t>
            </a:r>
            <a:r>
              <a:rPr lang="hu-HU" sz="2400" dirty="0">
                <a:latin typeface="Berlin Sans FB" panose="020E0602020502020306" pitchFamily="34" charset="0"/>
              </a:rPr>
              <a:t>. 2018 	„Tiltott város- A </a:t>
            </a:r>
            <a:r>
              <a:rPr lang="hu-HU" sz="2400" dirty="0" smtClean="0">
                <a:latin typeface="Berlin Sans FB" panose="020E0602020502020306" pitchFamily="34" charset="0"/>
              </a:rPr>
              <a:t>					sárkány fészkében</a:t>
            </a:r>
            <a:r>
              <a:rPr lang="hu-HU" sz="2400" dirty="0">
                <a:latin typeface="Berlin Sans FB" panose="020E0602020502020306" pitchFamily="34" charset="0"/>
              </a:rPr>
              <a:t>”</a:t>
            </a:r>
          </a:p>
          <a:p>
            <a:pPr marL="0" indent="0">
              <a:buNone/>
            </a:pPr>
            <a:r>
              <a:rPr lang="hu-HU" sz="2400" dirty="0">
                <a:latin typeface="Berlin Sans FB" panose="020E0602020502020306" pitchFamily="34" charset="0"/>
              </a:rPr>
              <a:t>14. 2019 	„Afrika-a legek </a:t>
            </a:r>
            <a:r>
              <a:rPr lang="hu-HU" sz="2400" dirty="0" smtClean="0">
                <a:latin typeface="Berlin Sans FB" panose="020E0602020502020306" pitchFamily="34" charset="0"/>
              </a:rPr>
              <a:t>					kontinense</a:t>
            </a:r>
            <a:r>
              <a:rPr lang="hu-HU" sz="2400" dirty="0" smtClean="0">
                <a:latin typeface="Berlin Sans FB" panose="020E0602020502020306" pitchFamily="34" charset="0"/>
              </a:rPr>
              <a:t>”</a:t>
            </a:r>
          </a:p>
          <a:p>
            <a:pPr marL="0" indent="0">
              <a:buNone/>
            </a:pPr>
            <a:r>
              <a:rPr lang="hu-HU" sz="2400" dirty="0" smtClean="0">
                <a:latin typeface="Berlin Sans FB" panose="020E0602020502020306" pitchFamily="34" charset="0"/>
              </a:rPr>
              <a:t>15. 2020     „Mitől boldogok az 				indiaiak?”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364365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TÁBOR- </a:t>
            </a:r>
            <a:r>
              <a:rPr lang="hu-HU" sz="2800" dirty="0"/>
              <a:t>komplex művészeti </a:t>
            </a:r>
            <a:r>
              <a:rPr lang="hu-HU" sz="2800" dirty="0" smtClean="0"/>
              <a:t>tábor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dirty="0" smtClean="0">
                <a:solidFill>
                  <a:srgbClr val="C00000"/>
                </a:solidFill>
              </a:rPr>
              <a:t>Varázsparázs drámatábor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Képzőművészet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721085"/>
            <a:ext cx="4396468" cy="329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47595" y="2144823"/>
            <a:ext cx="4185618" cy="576262"/>
          </a:xfrm>
        </p:spPr>
        <p:txBody>
          <a:bodyPr/>
          <a:lstStyle/>
          <a:p>
            <a:pPr algn="ctr"/>
            <a:r>
              <a:rPr lang="hu-HU" dirty="0" smtClean="0"/>
              <a:t>Pozitív életszemlélet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95" y="2819598"/>
            <a:ext cx="4186237" cy="31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6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Varázsparázs </a:t>
            </a:r>
            <a:r>
              <a:rPr lang="hu-HU" dirty="0" smtClean="0"/>
              <a:t>drámatábor 2018-2020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1888" y="2159337"/>
            <a:ext cx="4185623" cy="576262"/>
          </a:xfrm>
        </p:spPr>
        <p:txBody>
          <a:bodyPr/>
          <a:lstStyle/>
          <a:p>
            <a:pPr algn="ctr"/>
            <a:r>
              <a:rPr lang="hu-HU" dirty="0" smtClean="0"/>
              <a:t>Együtt vagy egy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8" y="2820194"/>
            <a:ext cx="4329037" cy="324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Komplex drámajáték a természetben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11" y="2820194"/>
            <a:ext cx="4186237" cy="31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0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Városi rendezvények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Széchényi domb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2" y="2838194"/>
            <a:ext cx="4381983" cy="296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Aradi vértanúk szoborpark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38194"/>
            <a:ext cx="4447948" cy="293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4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Támogatások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fejlesztéshez szükséges eszközök (kelmék, kötelek, kalapok, régiségek stb.)</a:t>
            </a:r>
          </a:p>
          <a:p>
            <a:r>
              <a:rPr lang="hu-HU" dirty="0" smtClean="0"/>
              <a:t>Hangszerek</a:t>
            </a:r>
          </a:p>
          <a:p>
            <a:r>
              <a:rPr lang="hu-HU" dirty="0" smtClean="0"/>
              <a:t>Az adott előadáshoz szükséges jelmezek, anyagok, álarcok, technikai apparátus</a:t>
            </a:r>
          </a:p>
          <a:p>
            <a:r>
              <a:rPr lang="hu-HU" dirty="0" smtClean="0"/>
              <a:t>Logoval ellátott pólók</a:t>
            </a:r>
          </a:p>
          <a:p>
            <a:r>
              <a:rPr lang="hu-HU" dirty="0" smtClean="0"/>
              <a:t>Hátrányos helyzetű gyerekek tábori támogatása</a:t>
            </a:r>
          </a:p>
          <a:p>
            <a:r>
              <a:rPr lang="hu-HU" dirty="0" smtClean="0"/>
              <a:t>Képzőművészethez szükséges anyagok</a:t>
            </a:r>
          </a:p>
          <a:p>
            <a:r>
              <a:rPr lang="hu-HU" dirty="0" smtClean="0"/>
              <a:t>Tréningek, előadások meghívott specializálódott szakemberekkel</a:t>
            </a:r>
          </a:p>
          <a:p>
            <a:r>
              <a:rPr lang="hu-HU" dirty="0" smtClean="0"/>
              <a:t>Ajándékok (kincskereső játék, versmondás jutalmazása)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830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>
                <a:solidFill>
                  <a:schemeClr val="accent2">
                    <a:lumMod val="75000"/>
                  </a:schemeClr>
                </a:solidFill>
              </a:rPr>
              <a:t>Igazolás</a:t>
            </a:r>
            <a:r>
              <a:rPr lang="hu-HU" sz="1800" dirty="0" smtClean="0"/>
              <a:t>-a Fővárosi Törvényszék 7.Pk.61527/1994/15 végzése szerint közhasznú minősítéssel rendelkező szervezetnek adott juttatásról </a:t>
            </a:r>
            <a:br>
              <a:rPr lang="hu-HU" sz="1800" dirty="0" smtClean="0"/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Centrum sport és Táborozás Egyesület-18067439-1-13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44" y="3577431"/>
            <a:ext cx="1047750" cy="1047750"/>
          </a:xfrm>
        </p:spPr>
      </p:pic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507719"/>
              </p:ext>
            </p:extLst>
          </p:nvPr>
        </p:nvGraphicFramePr>
        <p:xfrm>
          <a:off x="1698171" y="1930400"/>
          <a:ext cx="5065486" cy="5743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4" imgW="5628901" imgH="8010144" progId="AcroExch.Document.DC">
                  <p:embed/>
                </p:oleObj>
              </mc:Choice>
              <mc:Fallback>
                <p:oleObj name="Acrobat Document" r:id="rId4" imgW="5628901" imgH="80101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8171" y="1930400"/>
                        <a:ext cx="5065486" cy="5743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494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684" y="304800"/>
            <a:ext cx="8596668" cy="132080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Ácsné Csáki Ildikó-boldog gyerekek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/>
              <a:t>magyar-történelem szakos tanár drámapedagógus-rendező</a:t>
            </a:r>
            <a:endParaRPr lang="hu-HU" sz="2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4" y="2073503"/>
            <a:ext cx="525707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>
          <a:xfrm>
            <a:off x="6166522" y="1803852"/>
            <a:ext cx="3540473" cy="465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u-H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-Veresi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Ifjúsági Színház-100 fő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Szikrák (6-10 év)</a:t>
            </a:r>
          </a:p>
          <a:p>
            <a:pPr marL="0" indent="0">
              <a:buNone/>
            </a:pPr>
            <a:endParaRPr lang="hu-HU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Tűztestvérek (10-14 év)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Tűzmadarak (10-14 év)</a:t>
            </a:r>
          </a:p>
          <a:p>
            <a:pPr marL="0" indent="0">
              <a:buNone/>
            </a:pPr>
            <a:endParaRPr lang="hu-HU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Színskála Stúdió (Középiskolás és felnőtt korosztály)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626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1220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9655" y="163535"/>
            <a:ext cx="997131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smtClean="0"/>
              <a:t>Szakmai elismerések</a:t>
            </a:r>
            <a:endParaRPr lang="hu-HU" sz="2000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2015 </a:t>
            </a:r>
            <a:r>
              <a:rPr lang="hu-HU" sz="2000" dirty="0">
                <a:solidFill>
                  <a:srgbClr val="C00000"/>
                </a:solidFill>
              </a:rPr>
              <a:t>Klebelsberg Intézményfenntartó Központ kitüntetése </a:t>
            </a:r>
            <a:r>
              <a:rPr lang="hu-HU" sz="2000" dirty="0"/>
              <a:t>(elismerésül pedagógusnap alkalmából, a jövő nemzedékéért végzett áldozatos nevelő-oktató </a:t>
            </a:r>
            <a:r>
              <a:rPr lang="hu-HU" sz="2000" dirty="0" smtClean="0"/>
              <a:t>munkájáért)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2014 </a:t>
            </a:r>
            <a:r>
              <a:rPr lang="hu-HU" sz="2000" dirty="0" smtClean="0">
                <a:solidFill>
                  <a:srgbClr val="C00000"/>
                </a:solidFill>
              </a:rPr>
              <a:t>Sejtes Vendel Közművelődési Díj </a:t>
            </a:r>
            <a:r>
              <a:rPr lang="hu-HU" sz="2000" dirty="0" smtClean="0"/>
              <a:t>kitüntetés (Magas színvonalú kulturális, művészeti és közösségteremtő munkájáért, Veresegyház nevének öregbítéséért)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2013 </a:t>
            </a:r>
            <a:r>
              <a:rPr lang="hu-HU" sz="2000" dirty="0">
                <a:solidFill>
                  <a:srgbClr val="C00000"/>
                </a:solidFill>
              </a:rPr>
              <a:t>Veresegyház város polgármesterének kitüntetése </a:t>
            </a:r>
            <a:r>
              <a:rPr lang="hu-HU" sz="2000" dirty="0"/>
              <a:t>(A vers- és prózamondó versenyekre történő eredményes felkészítésért, a szép magyar kiejtés és beszéd gyermekekkel való megszerettetéséért, nyelvi értékeink ápolásáért és közvetítéséért)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2011 </a:t>
            </a:r>
            <a:r>
              <a:rPr lang="hu-HU" sz="2000" dirty="0">
                <a:solidFill>
                  <a:srgbClr val="C00000"/>
                </a:solidFill>
              </a:rPr>
              <a:t>Veresegyház város polgármesterének kitüntetése </a:t>
            </a:r>
            <a:r>
              <a:rPr lang="hu-HU" sz="2000" dirty="0"/>
              <a:t>(A város iránti elkötelezettségéért és szolgálatáért, közösségi-társadalmi szerepvállalásáért)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Az Országos Weöres Sándor Gyermekszínjátszó Találkozó négyszer országos döntő </a:t>
            </a:r>
            <a:r>
              <a:rPr lang="hu-HU" sz="2000" dirty="0">
                <a:solidFill>
                  <a:srgbClr val="C00000"/>
                </a:solidFill>
              </a:rPr>
              <a:t>arany fokozatú diploma </a:t>
            </a:r>
            <a:r>
              <a:rPr lang="hu-HU" sz="2000" dirty="0"/>
              <a:t>a gyermekszínjátszó csoportjaimmal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C00000"/>
                </a:solidFill>
              </a:rPr>
              <a:t>Vers- és prózamondó versenyek </a:t>
            </a:r>
            <a:r>
              <a:rPr lang="hu-HU" sz="2000" dirty="0"/>
              <a:t>rendszeres helyezettjei tanítványaim a területi, megyei és országos versenyeken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2007 </a:t>
            </a:r>
            <a:r>
              <a:rPr lang="hu-HU" sz="2000" dirty="0">
                <a:solidFill>
                  <a:srgbClr val="C00000"/>
                </a:solidFill>
              </a:rPr>
              <a:t>Az Anyám Fekete Rózsa Nemzetközi Vers- és Prózamondó Találkozó országos döntőjének különdíjasa</a:t>
            </a:r>
            <a:r>
              <a:rPr lang="hu-HU" sz="2000" dirty="0"/>
              <a:t> felnőtt kategóriában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1993 </a:t>
            </a:r>
            <a:r>
              <a:rPr lang="hu-HU" sz="2000" dirty="0">
                <a:solidFill>
                  <a:srgbClr val="C00000"/>
                </a:solidFill>
              </a:rPr>
              <a:t>Szép Magyar Beszéd verseny országos döntőjében Kazinczy- díjas előadóművész emlékérem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70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84011"/>
            <a:ext cx="9348989" cy="9050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/>
              <a:t>Ismerd meg önmagad!←drámapedagógia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0477" y="1971903"/>
            <a:ext cx="8596668" cy="4369000"/>
          </a:xfrm>
          <a:noFill/>
        </p:spPr>
        <p:txBody>
          <a:bodyPr>
            <a:normAutofit fontScale="25000" lnSpcReduction="20000"/>
          </a:bodyPr>
          <a:lstStyle/>
          <a:p>
            <a:pPr algn="just"/>
            <a:r>
              <a:rPr lang="hu-HU" sz="5600" dirty="0"/>
              <a:t>Milyen </a:t>
            </a:r>
            <a:r>
              <a:rPr lang="hu-HU" sz="5600" b="1" u="sng" dirty="0"/>
              <a:t>célok</a:t>
            </a:r>
            <a:r>
              <a:rPr lang="hu-HU" sz="5600" dirty="0"/>
              <a:t> valósulnak meg a játékok során?</a:t>
            </a:r>
          </a:p>
          <a:p>
            <a:pPr lvl="0" algn="just"/>
            <a:r>
              <a:rPr lang="hu-HU" sz="5600" b="1" u="sng" dirty="0"/>
              <a:t>Ismerjék meg magukat, társaikat</a:t>
            </a:r>
            <a:r>
              <a:rPr lang="hu-HU" sz="5600" dirty="0"/>
              <a:t>, környező világukat egy-egy gesztus, hanglejtés, az arckifejezés, a viselkedés tükrében!</a:t>
            </a:r>
          </a:p>
          <a:p>
            <a:pPr lvl="0" algn="just"/>
            <a:r>
              <a:rPr lang="hu-HU" sz="5600" dirty="0"/>
              <a:t>Testi adottságaiknak és személyiségüknek megfelelően a legkülönbözőbb élethelyzetekben pontosan és </a:t>
            </a:r>
            <a:r>
              <a:rPr lang="hu-HU" sz="5600" b="1" u="sng" dirty="0"/>
              <a:t>tisztán fejezzék ki magukat!</a:t>
            </a:r>
          </a:p>
          <a:p>
            <a:pPr lvl="0" algn="just"/>
            <a:r>
              <a:rPr lang="hu-HU" sz="5600" dirty="0"/>
              <a:t>Alakuljon ki bennük erős </a:t>
            </a:r>
            <a:r>
              <a:rPr lang="hu-HU" sz="5600" b="1" u="sng" dirty="0"/>
              <a:t>szociális és esztétikai érzékenység</a:t>
            </a:r>
            <a:r>
              <a:rPr lang="hu-HU" sz="5600" dirty="0"/>
              <a:t>!</a:t>
            </a:r>
          </a:p>
          <a:p>
            <a:pPr lvl="0" algn="just"/>
            <a:r>
              <a:rPr lang="hu-HU" sz="5600" dirty="0"/>
              <a:t>A rögtönzött játékok során gyakorolják a különféle élethelyzetek, szituációk felismerését, az azokban való eligazodást, a döntést!</a:t>
            </a:r>
          </a:p>
          <a:p>
            <a:pPr lvl="0" algn="just"/>
            <a:r>
              <a:rPr lang="hu-HU" sz="5600" dirty="0"/>
              <a:t>A feldolgozott történetek, mesék kapcsán fejlődjön szimbolikus gondolkodásuk, ismerjék meg az általános </a:t>
            </a:r>
            <a:r>
              <a:rPr lang="hu-HU" sz="5600" b="1" u="sng" dirty="0"/>
              <a:t>emberi értékeket</a:t>
            </a:r>
            <a:r>
              <a:rPr lang="hu-HU" sz="5600" u="sng" dirty="0"/>
              <a:t>,</a:t>
            </a:r>
            <a:r>
              <a:rPr lang="hu-HU" sz="5600" dirty="0"/>
              <a:t> és a hozzájuk vezető út nehézségeit, és ennek megoldási lehetőségeit!</a:t>
            </a:r>
          </a:p>
          <a:p>
            <a:pPr lvl="0" algn="just"/>
            <a:r>
              <a:rPr lang="hu-HU" sz="5600" dirty="0"/>
              <a:t>Erősödjék </a:t>
            </a:r>
            <a:r>
              <a:rPr lang="hu-HU" sz="5600" b="1" u="sng" dirty="0"/>
              <a:t>empátiás készségük</a:t>
            </a:r>
            <a:r>
              <a:rPr lang="hu-HU" sz="5600" dirty="0"/>
              <a:t>!</a:t>
            </a:r>
          </a:p>
          <a:p>
            <a:pPr algn="just"/>
            <a:r>
              <a:rPr lang="hu-HU" sz="5600" b="1" dirty="0"/>
              <a:t>A drámapedagógiai módszer hatására olyan nélkülözhetetlen változások következnek be, mint például a megértés szintjének módosulása, fejlődése, attitűdváltás az érzelmi, megismerési tapasztalatok hatására, pozitív változás a szociális viselkedésben, kooperációs készségben, a nyelvi és egyéb kommunikációs tapasztalatok fejlődése, mások szükségleteinek és szándékának fel- és elismerése.</a:t>
            </a:r>
            <a:endParaRPr lang="hu-HU" sz="5600" dirty="0"/>
          </a:p>
          <a:p>
            <a:r>
              <a:rPr lang="hu-HU" sz="5600" i="1" dirty="0"/>
              <a:t>„Az oktatás az egyénre koncentrál, </a:t>
            </a:r>
            <a:br>
              <a:rPr lang="hu-HU" sz="5600" i="1" dirty="0"/>
            </a:br>
            <a:r>
              <a:rPr lang="hu-HU" sz="5600" i="1" dirty="0"/>
              <a:t>a dráma az egyediségére, minden </a:t>
            </a:r>
            <a:br>
              <a:rPr lang="hu-HU" sz="5600" i="1" dirty="0"/>
            </a:br>
            <a:r>
              <a:rPr lang="hu-HU" sz="5600" i="1" dirty="0"/>
              <a:t>emberi lény különleges egyéniségére." </a:t>
            </a:r>
            <a:endParaRPr lang="hu-HU" sz="5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39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Drámapedagógia→ön- és társismeret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s</a:t>
            </a:r>
            <a:r>
              <a:rPr lang="hu-HU" dirty="0" smtClean="0"/>
              <a:t>zínre testrész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1079"/>
            <a:ext cx="4184650" cy="3136717"/>
          </a:xfr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tükörjátékok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153"/>
            <a:ext cx="4186237" cy="3140569"/>
          </a:xfrm>
        </p:spPr>
      </p:pic>
    </p:spTree>
    <p:extLst>
      <p:ext uri="{BB962C8B-B14F-4D97-AF65-F5344CB8AC3E}">
        <p14:creationId xmlns:p14="http://schemas.microsoft.com/office/powerpoint/2010/main" val="40250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5000"/>
                  <a:lumOff val="95000"/>
                  <a:alpha val="87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hu-HU" dirty="0" smtClean="0"/>
              <a:t>Drámapedagógia→képességfejlesztés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feszültségoldás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7" y="2833114"/>
            <a:ext cx="4184650" cy="313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785069" y="2188366"/>
            <a:ext cx="4185618" cy="576262"/>
          </a:xfrm>
        </p:spPr>
        <p:txBody>
          <a:bodyPr/>
          <a:lstStyle/>
          <a:p>
            <a:pPr algn="ctr"/>
            <a:r>
              <a:rPr lang="hu-HU" dirty="0" smtClean="0"/>
              <a:t>mozgástréning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86" y="2737245"/>
            <a:ext cx="4877873" cy="345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3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5000"/>
                  <a:lumOff val="95000"/>
                  <a:alpha val="87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hu-HU" dirty="0" smtClean="0"/>
              <a:t>Drámapedagógia→értékőrzés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>
          <a:xfrm>
            <a:off x="360824" y="2160983"/>
            <a:ext cx="4185623" cy="576262"/>
          </a:xfrm>
        </p:spPr>
        <p:txBody>
          <a:bodyPr/>
          <a:lstStyle/>
          <a:p>
            <a:pPr algn="ctr"/>
            <a:r>
              <a:rPr lang="hu-HU" dirty="0" smtClean="0"/>
              <a:t>érzelmek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3" y="2736850"/>
            <a:ext cx="3075598" cy="345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ájékozódás a térben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44" y="2736850"/>
            <a:ext cx="3434204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50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5000"/>
                  <a:lumOff val="95000"/>
                  <a:alpha val="87000"/>
                </a:schemeClr>
              </a:gs>
              <a:gs pos="55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Drámapedagógia→konfliktuskezelés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állóképek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9" y="2736850"/>
            <a:ext cx="2556611" cy="340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olerancia, elfogadás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31" y="2736850"/>
            <a:ext cx="2648826" cy="353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85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Színjátszás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év-27 színdarab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18815" y="2160982"/>
            <a:ext cx="4185623" cy="710807"/>
          </a:xfrm>
        </p:spPr>
        <p:txBody>
          <a:bodyPr/>
          <a:lstStyle/>
          <a:p>
            <a:r>
              <a:rPr lang="hu-HU" sz="3200" dirty="0" smtClean="0"/>
              <a:t>Andersen: </a:t>
            </a:r>
          </a:p>
          <a:p>
            <a:r>
              <a:rPr lang="hu-HU" sz="3200" dirty="0" smtClean="0"/>
              <a:t>A Hókirálynő</a:t>
            </a:r>
            <a:endParaRPr lang="hu-HU" sz="3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904438" y="2295528"/>
            <a:ext cx="5100646" cy="576262"/>
          </a:xfrm>
        </p:spPr>
        <p:txBody>
          <a:bodyPr/>
          <a:lstStyle/>
          <a:p>
            <a:r>
              <a:rPr lang="hu-HU" dirty="0"/>
              <a:t>Egy közösen alkotott darab a barátságról, a gonosz hátráltató erejéről, a hitről magunkban és az </a:t>
            </a:r>
            <a:r>
              <a:rPr lang="hu-HU" dirty="0" smtClean="0"/>
              <a:t>Örökkévalóban…</a:t>
            </a:r>
            <a:endParaRPr lang="hu-HU" dirty="0"/>
          </a:p>
        </p:txBody>
      </p:sp>
      <p:pic>
        <p:nvPicPr>
          <p:cNvPr id="7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4" y="3029430"/>
            <a:ext cx="4049196" cy="276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artalom helye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029430"/>
            <a:ext cx="4221784" cy="274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9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817</Words>
  <Application>Microsoft Office PowerPoint</Application>
  <PresentationFormat>Szélesvásznú</PresentationFormat>
  <Paragraphs>107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41" baseType="lpstr">
      <vt:lpstr>Algerian</vt:lpstr>
      <vt:lpstr>Arial</vt:lpstr>
      <vt:lpstr>Berlin Sans FB</vt:lpstr>
      <vt:lpstr>Bernard MT Condensed</vt:lpstr>
      <vt:lpstr>Broadway</vt:lpstr>
      <vt:lpstr>Calibri</vt:lpstr>
      <vt:lpstr>Trebuchet MS</vt:lpstr>
      <vt:lpstr>Wingdings</vt:lpstr>
      <vt:lpstr>Wingdings 3</vt:lpstr>
      <vt:lpstr>Fazetta</vt:lpstr>
      <vt:lpstr>Acrobat Document</vt:lpstr>
      <vt:lpstr>PowerPoint bemutató</vt:lpstr>
      <vt:lpstr>Ismerd meg önmagad!←Játékok            ←Színjátszás            ←Táborok</vt:lpstr>
      <vt:lpstr> VISZ-Veresi Ifjúsági Színház-100 fő  </vt:lpstr>
      <vt:lpstr>Ismerd meg önmagad!←drámapedagógia</vt:lpstr>
      <vt:lpstr>Drámapedagógia→ön- és társismeret</vt:lpstr>
      <vt:lpstr>Drámapedagógia→képességfejlesztés</vt:lpstr>
      <vt:lpstr>Drámapedagógia→értékőrzés</vt:lpstr>
      <vt:lpstr>Drámapedagógia→konfliktuskezelés</vt:lpstr>
      <vt:lpstr>Színjátszás 17 év-27 színdarab</vt:lpstr>
      <vt:lpstr>„Jól van Kay, ha megfejted az élet titkát, és kitalálod a legfontosabb szót a világon, elmehetsz, akkor újra a magad ura leszel,én pedig neked ajándékozom az egész világot.” </vt:lpstr>
      <vt:lpstr> Moliere: A szerelem, mint orvos</vt:lpstr>
      <vt:lpstr>Karinthy Frigyes: A gyermek mostanában nyugtalan</vt:lpstr>
      <vt:lpstr>Karinthy</vt:lpstr>
      <vt:lpstr>Örkény István: A magunk megvalósításának néhány változata 2020</vt:lpstr>
      <vt:lpstr>Szabó Magda: Tündér Lala</vt:lpstr>
      <vt:lpstr>PowerPoint bemutató</vt:lpstr>
      <vt:lpstr>Weöres Sándor Országos Színjátszó Találkozó 9 arany minősítés-4 arany diploma</vt:lpstr>
      <vt:lpstr>WSO arany diploma</vt:lpstr>
      <vt:lpstr>WSO arany diploma</vt:lpstr>
      <vt:lpstr>TÁBOR -  komplex művészeti táborok      MÓKA  dráma- és sporttábor           </vt:lpstr>
      <vt:lpstr>2006-2020       15 év- 918 résztvevő </vt:lpstr>
      <vt:lpstr>Egyházaskozár-Szuppi Ifjúsági Szálló családias hangulat, isteni étkek</vt:lpstr>
      <vt:lpstr>Móka tábortémák</vt:lpstr>
      <vt:lpstr>TÁBOR- komplex művészeti tábor     Varázsparázs drámatábor</vt:lpstr>
      <vt:lpstr>Varázsparázs drámatábor 2018-2020  </vt:lpstr>
      <vt:lpstr>Városi rendezvények</vt:lpstr>
      <vt:lpstr>Támogatások</vt:lpstr>
      <vt:lpstr>Igazolás-a Fővárosi Törvényszék 7.Pk.61527/1994/15 végzése szerint közhasznú minősítéssel rendelkező szervezetnek adott juttatásról  Centrum sport és Táborozás Egyesület-18067439-1-13</vt:lpstr>
      <vt:lpstr>Ácsné Csáki Ildikó-boldog gyerekek magyar-történelem szakos tanár drámapedagógus-rendező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 van mi csodálatos, de az embernél nincs semmi csodálatosabb. (Szophoklész)</dc:title>
  <dc:creator>Ildike</dc:creator>
  <cp:lastModifiedBy>Ildike</cp:lastModifiedBy>
  <cp:revision>145</cp:revision>
  <dcterms:created xsi:type="dcterms:W3CDTF">2019-10-24T17:49:46Z</dcterms:created>
  <dcterms:modified xsi:type="dcterms:W3CDTF">2020-05-26T12:42:52Z</dcterms:modified>
</cp:coreProperties>
</file>